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lYkxGKXHEXbnKLxDzqWrt3WKj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egha Estur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4F5AF5-FEB6-449D-ADF8-23E92B4CF0D5}">
  <a:tblStyle styleId="{9D4F5AF5-FEB6-449D-ADF8-23E92B4CF0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2-09T02:56:16.270">
    <p:pos x="505" y="879"/>
    <p:text>we can also add lik the 10 sec video or a ss of that video that deepika took here @ishanvilakhani20@gmail.com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-dAYoE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2-09T02:57:35.482">
    <p:pos x="642" y="729"/>
    <p:text>should we add lik...having a better defense mechanism..lik a spinner or smtn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-dAYo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MEGHA</a:t>
            </a:r>
            <a:endParaRPr/>
          </a:p>
        </p:txBody>
      </p:sp>
      <p:sp>
        <p:nvSpPr>
          <p:cNvPr id="204" name="Google Shape;20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abb85b52c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ISHONVI</a:t>
            </a:r>
            <a:endParaRPr/>
          </a:p>
        </p:txBody>
      </p:sp>
      <p:sp>
        <p:nvSpPr>
          <p:cNvPr id="220" name="Google Shape;220;g31abb85b52c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MEGHA</a:t>
            </a:r>
            <a:endParaRPr/>
          </a:p>
        </p:txBody>
      </p:sp>
      <p:sp>
        <p:nvSpPr>
          <p:cNvPr id="235" name="Google Shape;23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abb85b52c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MEGHA</a:t>
            </a:r>
            <a:endParaRPr/>
          </a:p>
        </p:txBody>
      </p:sp>
      <p:sp>
        <p:nvSpPr>
          <p:cNvPr id="250" name="Google Shape;250;g31abb85b52c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abb85b52c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ISHONVIII</a:t>
            </a:r>
            <a:endParaRPr/>
          </a:p>
        </p:txBody>
      </p:sp>
      <p:sp>
        <p:nvSpPr>
          <p:cNvPr id="265" name="Google Shape;265;g31abb85b52c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ccb874b5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ISHOBVI</a:t>
            </a:r>
            <a:endParaRPr/>
          </a:p>
        </p:txBody>
      </p:sp>
      <p:sp>
        <p:nvSpPr>
          <p:cNvPr id="281" name="Google Shape;281;g31ccb874b5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c743d43cb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ISHANVI</a:t>
            </a:r>
            <a:endParaRPr/>
          </a:p>
        </p:txBody>
      </p:sp>
      <p:sp>
        <p:nvSpPr>
          <p:cNvPr id="296" name="Google Shape;296;g31c743d43cb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ISAHBNI</a:t>
            </a:r>
            <a:endParaRPr/>
          </a:p>
        </p:txBody>
      </p:sp>
      <p:sp>
        <p:nvSpPr>
          <p:cNvPr id="310" name="Google Shape;31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ISAHNVI</a:t>
            </a:r>
            <a:endParaRPr/>
          </a:p>
        </p:txBody>
      </p:sp>
      <p:sp>
        <p:nvSpPr>
          <p:cNvPr id="326" name="Google Shape;32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c743d43cb_3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ISAHVNI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1c743d43cb_3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DEPIKAA</a:t>
            </a:r>
            <a:endParaRPr/>
          </a:p>
        </p:txBody>
      </p:sp>
      <p:sp>
        <p:nvSpPr>
          <p:cNvPr id="85" name="Google Shape;8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c743d43cb_3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1c743d43cb_3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abb85b52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DEPEEKA</a:t>
            </a:r>
            <a:endParaRPr/>
          </a:p>
        </p:txBody>
      </p:sp>
      <p:sp>
        <p:nvSpPr>
          <p:cNvPr id="98" name="Google Shape;98;g31abb85b52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abb85b52c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DIPEAKA</a:t>
            </a:r>
            <a:endParaRPr/>
          </a:p>
        </p:txBody>
      </p:sp>
      <p:sp>
        <p:nvSpPr>
          <p:cNvPr id="112" name="Google Shape;112;g31abb85b52c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DEAPIKA</a:t>
            </a:r>
            <a:endParaRPr/>
          </a:p>
        </p:txBody>
      </p:sp>
      <p:sp>
        <p:nvSpPr>
          <p:cNvPr id="127" name="Google Shape;12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abb85b52c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no ramps in this video because at this point the filament had just been refilled in the mab, and we were still printing our ramp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DEEPIKAAAA</a:t>
            </a:r>
            <a:endParaRPr/>
          </a:p>
        </p:txBody>
      </p:sp>
      <p:sp>
        <p:nvSpPr>
          <p:cNvPr id="141" name="Google Shape;141;g31abb85b52c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MEGHA</a:t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abb85b52c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MEGHAA</a:t>
            </a:r>
            <a:endParaRPr/>
          </a:p>
        </p:txBody>
      </p:sp>
      <p:sp>
        <p:nvSpPr>
          <p:cNvPr id="179" name="Google Shape;179;g31abb85b52c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hyperlink" Target="http://drive.google.com/file/d/1IksUI_c3YjRPHfgrIQg44zna4QPzyjf2/view" TargetMode="External"/><Relationship Id="rId7" Type="http://schemas.openxmlformats.org/officeDocument/2006/relationships/image" Target="../media/image11.jp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_lKZH9_LnUILx1qagXckTCkIj_Bx_FcI/view" TargetMode="External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GBFOutvVOuk8r73KFLizpvedDLgHS3Mn/view" TargetMode="External"/><Relationship Id="rId5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912" y="0"/>
            <a:ext cx="1225583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FLIPPING </a:t>
            </a:r>
            <a:r>
              <a:rPr lang="en-US" sz="2400">
                <a:solidFill>
                  <a:schemeClr val="lt1"/>
                </a:solidFill>
              </a:rPr>
              <a:t>SUBSYSTEM - REQUIREMENT 1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10" name="Google Shape;210;p3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11" name="Google Shape;211;p37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212" name="Google Shape;212;p37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3" name="Google Shape;213;p3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37"/>
          <p:cNvSpPr txBox="1"/>
          <p:nvPr/>
        </p:nvSpPr>
        <p:spPr>
          <a:xfrm>
            <a:off x="802650" y="1395800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Destabilizing Force: The should generate enough force to destabilize </a:t>
            </a:r>
            <a:r>
              <a:rPr b="1" lang="en-US" sz="20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the</a:t>
            </a:r>
            <a:r>
              <a:rPr b="1" lang="en-US" sz="2000">
                <a:solidFill>
                  <a:schemeClr val="dk1"/>
                </a:solidFill>
              </a:rPr>
              <a:t> opponent robot.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77" y="4269206"/>
            <a:ext cx="2861125" cy="206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 title="destabalizing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3600" y="2184875"/>
            <a:ext cx="7418274" cy="41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 rotWithShape="1">
          <a:blip r:embed="rId8">
            <a:alphaModFix/>
          </a:blip>
          <a:srcRect b="6898" l="0" r="0" t="0"/>
          <a:stretch/>
        </p:blipFill>
        <p:spPr>
          <a:xfrm>
            <a:off x="533925" y="2285575"/>
            <a:ext cx="2778275" cy="17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abb85b52c_0_4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1abb85b52c_0_44"/>
          <p:cNvSpPr txBox="1"/>
          <p:nvPr/>
        </p:nvSpPr>
        <p:spPr>
          <a:xfrm>
            <a:off x="376800" y="218400"/>
            <a:ext cx="116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POWER SUBSYSTEM - REQUIREMENT 1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31abb85b52c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1abb85b52c_0_4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26" name="Google Shape;226;g31abb85b52c_0_4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27" name="Google Shape;227;g31abb85b52c_0_4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28" name="Google Shape;228;g31abb85b52c_0_4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9" name="Google Shape;229;g31abb85b52c_0_4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g31abb85b52c_0_44"/>
          <p:cNvSpPr txBox="1"/>
          <p:nvPr/>
        </p:nvSpPr>
        <p:spPr>
          <a:xfrm>
            <a:off x="443800" y="2036475"/>
            <a:ext cx="45345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 ran the battlebot and measured the voltage being supplied by the battery 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Critical voltage =  6V = ideal voltage at which our motors need to function well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31" name="Google Shape;231;g31abb85b52c_0_44"/>
          <p:cNvSpPr txBox="1"/>
          <p:nvPr/>
        </p:nvSpPr>
        <p:spPr>
          <a:xfrm>
            <a:off x="746800" y="1003088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The subsystem must include a 9V battery to power the bot for about 3-5 minutes which is what we expect the duration of the battle to be. 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32" name="Google Shape;232;g31abb85b52c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949" y="1816775"/>
            <a:ext cx="6705826" cy="4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DRIVETRAIN </a:t>
            </a:r>
            <a:r>
              <a:rPr lang="en-US" sz="2400">
                <a:solidFill>
                  <a:schemeClr val="lt1"/>
                </a:solidFill>
              </a:rPr>
              <a:t>SUBSYSTEM - REQUIREMENT 1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42" name="Google Shape;242;p36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243" name="Google Shape;243;p36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4" name="Google Shape;244;p36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36"/>
          <p:cNvSpPr txBox="1"/>
          <p:nvPr/>
        </p:nvSpPr>
        <p:spPr>
          <a:xfrm>
            <a:off x="724475" y="1209700"/>
            <a:ext cx="104157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The motors and motor drivers must operate efficiently with a 9V battery.</a:t>
            </a:r>
            <a:endParaRPr b="1" sz="2000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300" y="2189850"/>
            <a:ext cx="3670513" cy="362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8250" y="2189850"/>
            <a:ext cx="7081376" cy="36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abb85b52c_1_1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1abb85b52c_1_16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DRIVETRAIN SUBSYSTEM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- REQUIREMENT 2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31abb85b52c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1abb85b52c_1_1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56" name="Google Shape;256;g31abb85b52c_1_1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57" name="Google Shape;257;g31abb85b52c_1_1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58" name="Google Shape;258;g31abb85b52c_1_1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9" name="Google Shape;259;g31abb85b52c_1_1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0" name="Google Shape;260;g31abb85b52c_1_16"/>
          <p:cNvGraphicFramePr/>
          <p:nvPr/>
        </p:nvGraphicFramePr>
        <p:xfrm>
          <a:off x="4928125" y="289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{9D4F5AF5-FEB6-449D-ADF8-23E92B4CF0D5}</a:tableStyleId>
              </a:tblPr>
              <a:tblGrid>
                <a:gridCol w="1368925"/>
                <a:gridCol w="1368925"/>
                <a:gridCol w="1368925"/>
                <a:gridCol w="1368925"/>
                <a:gridCol w="13689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Weight Added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Distance (meters)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Time (sec)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RPM (Theory)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RPM (Actual)</a:t>
                      </a:r>
                      <a:endParaRPr sz="2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None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22.1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450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180</a:t>
                      </a:r>
                      <a:endParaRPr sz="2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1.2lbs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49.74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450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80</a:t>
                      </a:r>
                      <a:endParaRPr sz="2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61" name="Google Shape;261;g31abb85b52c_1_16"/>
          <p:cNvSpPr txBox="1"/>
          <p:nvPr/>
        </p:nvSpPr>
        <p:spPr>
          <a:xfrm>
            <a:off x="376800" y="2292325"/>
            <a:ext cx="45345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Circumference= π × Diameter= π × 0.048m ≈ 0.1508m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Speed= Distance​ / Time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Rotations per Second = Circumference / Speed​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RPM = Rotations per Second × 60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2" name="Google Shape;262;g31abb85b52c_1_16"/>
          <p:cNvSpPr txBox="1"/>
          <p:nvPr/>
        </p:nvSpPr>
        <p:spPr>
          <a:xfrm>
            <a:off x="422875" y="1118400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2. </a:t>
            </a:r>
            <a:r>
              <a:rPr b="1" lang="en-US" sz="1700">
                <a:solidFill>
                  <a:schemeClr val="dk1"/>
                </a:solidFill>
              </a:rPr>
              <a:t>	</a:t>
            </a:r>
            <a:r>
              <a:rPr b="1" lang="en-US" sz="2000">
                <a:solidFill>
                  <a:schemeClr val="dk1"/>
                </a:solidFill>
              </a:rPr>
              <a:t>The wheels must enable the robot to move at a sufficient speed, achieving an RPM of approximately 50 - 460 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abb85b52c_0_5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1abb85b52c_0_56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SUBSYSTEM - REQUIREMENT 1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31abb85b52c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1abb85b52c_0_5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71" name="Google Shape;271;g31abb85b52c_0_5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72" name="Google Shape;272;g31abb85b52c_0_5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73" name="Google Shape;273;g31abb85b52c_0_5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4" name="Google Shape;274;g31abb85b52c_0_5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5" name="Google Shape;275;g31abb85b52c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000" y="1786575"/>
            <a:ext cx="6334825" cy="41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1abb85b52c_0_56"/>
          <p:cNvSpPr txBox="1"/>
          <p:nvPr/>
        </p:nvSpPr>
        <p:spPr>
          <a:xfrm>
            <a:off x="570575" y="1586450"/>
            <a:ext cx="45513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 timed the latency per command and used the following values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Average latency = 58ms 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277" name="Google Shape;277;g31abb85b52c_0_56"/>
          <p:cNvGraphicFramePr/>
          <p:nvPr/>
        </p:nvGraphicFramePr>
        <p:xfrm>
          <a:off x="382150" y="354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{9D4F5AF5-FEB6-449D-ADF8-23E92B4CF0D5}</a:tableStyleId>
              </a:tblPr>
              <a:tblGrid>
                <a:gridCol w="2464075"/>
                <a:gridCol w="2464075"/>
              </a:tblGrid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Command Sent 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Latency (milliseconds)</a:t>
                      </a:r>
                      <a:endParaRPr b="1"/>
                    </a:p>
                  </a:txBody>
                  <a:tcPr marT="63500" marB="63500" marR="63500" marL="63500"/>
                </a:tc>
              </a:tr>
              <a:tr h="53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Straight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45.39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Back 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44.97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Right 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61.61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Left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59.73</a:t>
                      </a:r>
                      <a:endParaRPr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78" name="Google Shape;278;g31abb85b52c_0_56"/>
          <p:cNvSpPr txBox="1"/>
          <p:nvPr/>
        </p:nvSpPr>
        <p:spPr>
          <a:xfrm>
            <a:off x="746800" y="1003088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The latency should be between 50-100 ms for responsive control.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ccb874b5a_0_1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1ccb874b5a_0_11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SUBSYSTEM</a:t>
            </a:r>
            <a:r>
              <a:rPr lang="en-US" sz="2400">
                <a:solidFill>
                  <a:schemeClr val="lt1"/>
                </a:solidFill>
              </a:rPr>
              <a:t> - REQUIREMENT 2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g31ccb874b5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1ccb874b5a_0_1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87" name="Google Shape;287;g31ccb874b5a_0_1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88" name="Google Shape;288;g31ccb874b5a_0_11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89" name="Google Shape;289;g31ccb874b5a_0_11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0" name="Google Shape;290;g31ccb874b5a_0_1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g31ccb874b5a_0_11"/>
          <p:cNvSpPr txBox="1"/>
          <p:nvPr/>
        </p:nvSpPr>
        <p:spPr>
          <a:xfrm>
            <a:off x="888150" y="1192963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2. 	</a:t>
            </a:r>
            <a:r>
              <a:rPr b="1" lang="en-US" sz="2000">
                <a:solidFill>
                  <a:schemeClr val="dk1"/>
                </a:solidFill>
              </a:rPr>
              <a:t>The battlebot should stop operating if WIFI connection is lost as a safety precaution (kill switch)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92" name="Google Shape;292;g31ccb874b5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875" y="2166325"/>
            <a:ext cx="3659294" cy="38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1ccb874b5a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6140" y="2413524"/>
            <a:ext cx="3796085" cy="32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c743d43cb_3_23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1c743d43cb_3_23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SUBSYSTEM - REQUIREMENT 3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31c743d43cb_3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1c743d43cb_3_2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02" name="Google Shape;302;g31c743d43cb_3_2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03" name="Google Shape;303;g31c743d43cb_3_23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04" name="Google Shape;304;g31c743d43cb_3_23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5" name="Google Shape;305;g31c743d43cb_3_2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g31c743d43cb_3_23" title="distance of bot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349" y="1033063"/>
            <a:ext cx="6851125" cy="51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1c743d43cb_3_23"/>
          <p:cNvSpPr txBox="1"/>
          <p:nvPr/>
        </p:nvSpPr>
        <p:spPr>
          <a:xfrm>
            <a:off x="519575" y="1184700"/>
            <a:ext cx="3413100" cy="4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3</a:t>
            </a:r>
            <a:r>
              <a:rPr b="1" lang="en-US" sz="2000">
                <a:solidFill>
                  <a:schemeClr val="dk1"/>
                </a:solidFill>
              </a:rPr>
              <a:t>. 	</a:t>
            </a:r>
            <a:r>
              <a:rPr b="1" lang="en-US" sz="2000">
                <a:solidFill>
                  <a:schemeClr val="dk1"/>
                </a:solidFill>
              </a:rPr>
              <a:t>The battlebot should be able to receive commands and execute them up to a distance of 8.48ft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791925" y="983626"/>
            <a:ext cx="9987600" cy="27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-US" sz="1700">
                <a:solidFill>
                  <a:schemeClr val="dk1"/>
                </a:solidFill>
              </a:rPr>
              <a:t>Met all of our high level requirements: </a:t>
            </a:r>
            <a:br>
              <a:rPr b="1"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1. The total weight of the battle bot must not exceed 2 lbs. 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2. The Wi-Fi communication range indoors should be between 8 - 25 meters with the battle bot’s response time being 50 - 100 milliseconds.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3. The battlebot must be able to flip/destabilize an opponent bot weighing about 2 lbs.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SUCCESSES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THE PROJECT </a:t>
            </a: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17" name="Google Shape;317;p41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18" name="Google Shape;318;p41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319" name="Google Shape;319;p41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0" name="Google Shape;320;p41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1" name="Google Shape;3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82638" y="3522225"/>
            <a:ext cx="2495625" cy="2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125" y="3663388"/>
            <a:ext cx="3219750" cy="25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4701" y="3674413"/>
            <a:ext cx="3534799" cy="24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1020244" y="1157692"/>
            <a:ext cx="9704078" cy="50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lang="en-US" sz="2000">
                <a:solidFill>
                  <a:srgbClr val="15264B"/>
                </a:solidFill>
              </a:rPr>
              <a:t>Use different </a:t>
            </a:r>
            <a:r>
              <a:rPr b="1" lang="en-US" sz="2000">
                <a:solidFill>
                  <a:srgbClr val="15264B"/>
                </a:solidFill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wheels</a:t>
            </a:r>
            <a:r>
              <a:rPr b="1" lang="en-US" sz="2000">
                <a:solidFill>
                  <a:srgbClr val="15264B"/>
                </a:solidFill>
              </a:rPr>
              <a:t> 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lang="en-US" sz="2000">
                <a:solidFill>
                  <a:srgbClr val="15264B"/>
                </a:solidFill>
              </a:rPr>
              <a:t>Use bigger and sturdier motors </a:t>
            </a:r>
            <a:br>
              <a:rPr b="1" lang="en-US" sz="2000">
                <a:solidFill>
                  <a:srgbClr val="15264B"/>
                </a:solidFill>
              </a:rPr>
            </a:br>
            <a:endParaRPr b="1" sz="2000">
              <a:solidFill>
                <a:srgbClr val="15264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Establish concrete deadline for the CAD design</a:t>
            </a: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15264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lang="en-US" sz="2000">
                <a:solidFill>
                  <a:srgbClr val="15264B"/>
                </a:solidFill>
              </a:rPr>
              <a:t>Start </a:t>
            </a:r>
            <a:r>
              <a:rPr b="1" lang="en-US" sz="2000">
                <a:solidFill>
                  <a:srgbClr val="15264B"/>
                </a:solidFill>
              </a:rPr>
              <a:t>testing</a:t>
            </a:r>
            <a:r>
              <a:rPr b="1" lang="en-US" sz="2000">
                <a:solidFill>
                  <a:srgbClr val="15264B"/>
                </a:solidFill>
              </a:rPr>
              <a:t> our PCB earlier 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WE WOULD DO </a:t>
            </a:r>
            <a:r>
              <a:rPr lang="en-US" sz="2400">
                <a:solidFill>
                  <a:schemeClr val="lt1"/>
                </a:solidFill>
              </a:rPr>
              <a:t>DIFFERENTLY</a:t>
            </a:r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33" name="Google Shape;333;p42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34" name="Google Shape;334;p42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335" name="Google Shape;335;p42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6" name="Google Shape;336;p42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c743d43cb_3_3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1c743d43cb_3_37"/>
          <p:cNvSpPr txBox="1"/>
          <p:nvPr/>
        </p:nvSpPr>
        <p:spPr>
          <a:xfrm>
            <a:off x="5712228" y="1620852"/>
            <a:ext cx="5928000" cy="3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-US" sz="2000">
                <a:solidFill>
                  <a:srgbClr val="15264B"/>
                </a:solidFill>
              </a:rPr>
              <a:t>Successfully</a:t>
            </a:r>
            <a:r>
              <a:rPr b="1" lang="en-US" sz="2000">
                <a:solidFill>
                  <a:srgbClr val="15264B"/>
                </a:solidFill>
              </a:rPr>
              <a:t> </a:t>
            </a:r>
            <a:r>
              <a:rPr b="1" lang="en-US" sz="2000">
                <a:solidFill>
                  <a:srgbClr val="15264B"/>
                </a:solidFill>
              </a:rPr>
              <a:t>designed</a:t>
            </a:r>
            <a:r>
              <a:rPr b="1" lang="en-US" sz="2000">
                <a:solidFill>
                  <a:srgbClr val="15264B"/>
                </a:solidFill>
              </a:rPr>
              <a:t> the bot </a:t>
            </a:r>
            <a:br>
              <a:rPr b="1" lang="en-US" sz="2000">
                <a:solidFill>
                  <a:srgbClr val="15264B"/>
                </a:solidFill>
              </a:rPr>
            </a:br>
            <a:endParaRPr b="1" sz="2000">
              <a:solidFill>
                <a:srgbClr val="15264B"/>
              </a:solidFill>
            </a:endParaRPr>
          </a:p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-US" sz="2000">
                <a:solidFill>
                  <a:srgbClr val="15264B"/>
                </a:solidFill>
              </a:rPr>
              <a:t>Met all our high level </a:t>
            </a:r>
            <a:r>
              <a:rPr b="1" lang="en-US" sz="2000">
                <a:solidFill>
                  <a:srgbClr val="15264B"/>
                </a:solidFill>
              </a:rPr>
              <a:t>requirements</a:t>
            </a:r>
            <a:r>
              <a:rPr b="1" lang="en-US" sz="2000">
                <a:solidFill>
                  <a:srgbClr val="15264B"/>
                </a:solidFill>
              </a:rPr>
              <a:t> </a:t>
            </a:r>
            <a:br>
              <a:rPr b="1" lang="en-US" sz="2000">
                <a:solidFill>
                  <a:srgbClr val="15264B"/>
                </a:solidFill>
              </a:rPr>
            </a:br>
            <a:endParaRPr b="1" sz="2000">
              <a:solidFill>
                <a:srgbClr val="15264B"/>
              </a:solidFill>
            </a:endParaRPr>
          </a:p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Char char="•"/>
            </a:pPr>
            <a:r>
              <a:rPr b="1" lang="en-US" sz="2000">
                <a:solidFill>
                  <a:srgbClr val="15264B"/>
                </a:solidFill>
              </a:rPr>
              <a:t>Learnt a lot about both the electrical and mechanical aspect of the project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3" name="Google Shape;343;g31c743d43cb_3_3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SUMMARY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44" name="Google Shape;344;g31c743d43cb_3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1c743d43cb_3_3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46" name="Google Shape;346;g31c743d43cb_3_3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47" name="Google Shape;347;g31c743d43cb_3_37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48" name="Google Shape;348;g31c743d43cb_3_37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9" name="Google Shape;349;g31c743d43cb_3_3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0" name="Google Shape;350;g31c743d43cb_3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00" y="1743149"/>
            <a:ext cx="4802400" cy="40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8"/>
          <p:cNvSpPr txBox="1"/>
          <p:nvPr/>
        </p:nvSpPr>
        <p:spPr>
          <a:xfrm>
            <a:off x="602801" y="1443519"/>
            <a:ext cx="9704078" cy="50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Weight should be under 2lbs</a:t>
            </a: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3D printed using PLA plastic </a:t>
            </a: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Flipper arm as the defense mechanism 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Communicates with the PC using over WIFI 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8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PROJECT – ANTWEIGHT BATTLE BOT  </a:t>
            </a:r>
            <a:endParaRPr/>
          </a:p>
        </p:txBody>
      </p:sp>
      <p:pic>
        <p:nvPicPr>
          <p:cNvPr id="90" name="Google Shape;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8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92" name="Google Shape;92;p28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93" name="Google Shape;93;p28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94" name="Google Shape;94;p28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5" name="Google Shape;95;p28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050"/>
            <a:ext cx="12192000" cy="68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31c743d43cb_3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75"/>
            <a:ext cx="12192000" cy="67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abb85b52c_0_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31abb85b52c_0_6"/>
          <p:cNvSpPr txBox="1"/>
          <p:nvPr/>
        </p:nvSpPr>
        <p:spPr>
          <a:xfrm>
            <a:off x="376807" y="240995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DESIGN - 2 DE</a:t>
            </a:r>
            <a:r>
              <a:rPr lang="en-US" sz="2400">
                <a:solidFill>
                  <a:schemeClr val="lt1"/>
                </a:solidFill>
              </a:rPr>
              <a:t>FENSE MECHANISMS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31abb85b52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1abb85b52c_0_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04" name="Google Shape;104;g31abb85b52c_0_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05" name="Google Shape;105;g31abb85b52c_0_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06" name="Google Shape;106;g31abb85b52c_0_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" name="Google Shape;107;g31abb85b52c_0_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g31abb85b52c_0_6"/>
          <p:cNvSpPr txBox="1"/>
          <p:nvPr/>
        </p:nvSpPr>
        <p:spPr>
          <a:xfrm>
            <a:off x="5837100" y="1435800"/>
            <a:ext cx="57204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VERTICAL SPINNER + FLIPPER ARM 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Unbalanced as only 2 wheels at the back</a:t>
            </a:r>
            <a:br>
              <a:rPr lang="en-US" sz="2000">
                <a:solidFill>
                  <a:srgbClr val="15264B"/>
                </a:solidFill>
              </a:rPr>
            </a:br>
            <a:endParaRPr sz="2000">
              <a:solidFill>
                <a:srgbClr val="15264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Over 2 lbs due to extra motors for the spinners </a:t>
            </a:r>
            <a:endParaRPr>
              <a:solidFill>
                <a:schemeClr val="dk1"/>
              </a:solidFill>
            </a:endParaRPr>
          </a:p>
          <a:p>
            <a:pPr indent="-152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2000">
              <a:solidFill>
                <a:srgbClr val="15264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Spinners needed to be really big for defense</a:t>
            </a:r>
            <a:endParaRPr sz="2000">
              <a:solidFill>
                <a:srgbClr val="15264B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2000">
                <a:solidFill>
                  <a:srgbClr val="15264B"/>
                </a:solidFill>
              </a:rPr>
              <a:t>added a lot of weight and not practical</a:t>
            </a:r>
            <a:endParaRPr sz="2000">
              <a:solidFill>
                <a:srgbClr val="1526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31abb85b52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0620"/>
            <a:ext cx="5058053" cy="387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abb85b52c_2_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31abb85b52c_2_2"/>
          <p:cNvSpPr txBox="1"/>
          <p:nvPr/>
        </p:nvSpPr>
        <p:spPr>
          <a:xfrm>
            <a:off x="376807" y="240995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UPDATED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31abb85b52c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1abb85b52c_2_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8" name="Google Shape;118;g31abb85b52c_2_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19" name="Google Shape;119;g31abb85b52c_2_2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20" name="Google Shape;120;g31abb85b52c_2_2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" name="Google Shape;121;g31abb85b52c_2_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g31abb85b52c_2_2"/>
          <p:cNvSpPr txBox="1"/>
          <p:nvPr/>
        </p:nvSpPr>
        <p:spPr>
          <a:xfrm>
            <a:off x="5377854" y="1353029"/>
            <a:ext cx="63585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ONE FLIPPER ARM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Unbalanced as only 2 wheels at the back</a:t>
            </a:r>
            <a:br>
              <a:rPr i="0" lang="en-US" sz="2000" u="none" cap="none" strike="noStrike">
                <a:solidFill>
                  <a:srgbClr val="15264B"/>
                </a:solidFill>
              </a:rPr>
            </a:b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Over 2 lbs </a:t>
            </a:r>
            <a:r>
              <a:rPr lang="en-US" sz="2000">
                <a:solidFill>
                  <a:srgbClr val="15264B"/>
                </a:solidFill>
              </a:rPr>
              <a:t>due to an </a:t>
            </a:r>
            <a:r>
              <a:rPr i="0" lang="en-US" sz="2000" u="none" cap="none" strike="noStrike">
                <a:solidFill>
                  <a:srgbClr val="15264B"/>
                </a:solidFill>
              </a:rPr>
              <a:t>extra motor for the flipper arm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W</a:t>
            </a:r>
            <a:r>
              <a:rPr i="0" lang="en-US" sz="2000" u="none" cap="none" strike="noStrike">
                <a:solidFill>
                  <a:srgbClr val="15264B"/>
                </a:solidFill>
              </a:rPr>
              <a:t>eak and</a:t>
            </a:r>
            <a:r>
              <a:rPr lang="en-US" sz="2000">
                <a:solidFill>
                  <a:srgbClr val="15264B"/>
                </a:solidFill>
              </a:rPr>
              <a:t> slow</a:t>
            </a:r>
            <a:r>
              <a:rPr i="0" lang="en-US" sz="2000" u="none" cap="none" strike="noStrike">
                <a:solidFill>
                  <a:srgbClr val="15264B"/>
                </a:solidFill>
              </a:rPr>
              <a:t> defense with no locking mechanism</a:t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Rack and pinion mechanism unstable</a:t>
            </a:r>
            <a:br>
              <a:rPr i="0" lang="en-US" sz="2000" u="none" cap="none" strike="noStrike">
                <a:solidFill>
                  <a:srgbClr val="15264B"/>
                </a:solidFill>
              </a:rPr>
            </a:br>
            <a:r>
              <a:rPr i="0" lang="en-US" sz="2000" u="none" cap="none" strike="noStrike">
                <a:solidFill>
                  <a:srgbClr val="15264B"/>
                </a:solidFill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Flipper arm unable to lift 2lbs </a:t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31abb85b52c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06" y="3572062"/>
            <a:ext cx="3035644" cy="291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1abb85b52c_2_2"/>
          <p:cNvPicPr preferRelativeResize="0"/>
          <p:nvPr/>
        </p:nvPicPr>
        <p:blipFill rotWithShape="1">
          <a:blip r:embed="rId5">
            <a:alphaModFix/>
          </a:blip>
          <a:srcRect b="6419" l="0" r="0" t="0"/>
          <a:stretch/>
        </p:blipFill>
        <p:spPr>
          <a:xfrm>
            <a:off x="645000" y="949851"/>
            <a:ext cx="3295100" cy="258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0"/>
          <p:cNvSpPr txBox="1"/>
          <p:nvPr/>
        </p:nvSpPr>
        <p:spPr>
          <a:xfrm>
            <a:off x="376807" y="240995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FINAL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33" name="Google Shape;133;p30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34" name="Google Shape;134;p30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135" name="Google Shape;135;p30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6" name="Google Shape;136;p30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 txBox="1"/>
          <p:nvPr/>
        </p:nvSpPr>
        <p:spPr>
          <a:xfrm>
            <a:off x="6151500" y="1474375"/>
            <a:ext cx="54060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SINGLE RAMP WITH FOUR WHEELS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Well balanced – 4 wheel drive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Under 2 lbs – no extra motors required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Ramp</a:t>
            </a:r>
            <a:r>
              <a:rPr i="0" lang="en-US" sz="2000" u="none" cap="none" strike="noStrike">
                <a:solidFill>
                  <a:srgbClr val="15264B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 causes opponent to destabilize </a:t>
            </a:r>
            <a:r>
              <a:rPr lang="en-US" sz="2000">
                <a:solidFill>
                  <a:srgbClr val="15264B"/>
                </a:solidFill>
              </a:rPr>
              <a:t>when they are moving fast towards our ramp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We can also back them into an area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75" y="1442082"/>
            <a:ext cx="5405924" cy="45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abb85b52c_1_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1abb85b52c_1_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VIDEO OF FUNCTIONAL BATTLEBOT</a:t>
            </a:r>
            <a:endParaRPr/>
          </a:p>
        </p:txBody>
      </p:sp>
      <p:pic>
        <p:nvPicPr>
          <p:cNvPr id="145" name="Google Shape;145;g31abb85b52c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1abb85b52c_1_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47" name="Google Shape;147;g31abb85b52c_1_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48" name="Google Shape;148;g31abb85b52c_1_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49" name="Google Shape;149;g31abb85b52c_1_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" name="Google Shape;150;g31abb85b52c_1_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g31abb85b52c_1_4" title="final bot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688" y="983003"/>
            <a:ext cx="7338334" cy="55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5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58" name="Google Shape;158;p35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59" name="Google Shape;159;p35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160" name="Google Shape;160;p35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" name="Google Shape;161;p35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5"/>
          <p:cNvSpPr txBox="1"/>
          <p:nvPr/>
        </p:nvSpPr>
        <p:spPr>
          <a:xfrm>
            <a:off x="1070675" y="2046125"/>
            <a:ext cx="1055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PROJECT BUILD AND FUNCTIONAL TEST RESULTS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121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174" name="Google Shape;174;p7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5" name="Google Shape;175;p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" name="Google Shape;17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688" y="957920"/>
            <a:ext cx="6166246" cy="5351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abb85b52c_0_68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1abb85b52c_0_68"/>
          <p:cNvSpPr txBox="1"/>
          <p:nvPr/>
        </p:nvSpPr>
        <p:spPr>
          <a:xfrm>
            <a:off x="376807" y="240995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SOFTWARE COMPONENT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31abb85b52c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1abb85b52c_0_6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85" name="Google Shape;185;g31abb85b52c_0_6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86" name="Google Shape;186;g31abb85b52c_0_68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87" name="Google Shape;187;g31abb85b52c_0_68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g31abb85b52c_0_6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g31abb85b52c_0_68"/>
          <p:cNvSpPr/>
          <p:nvPr/>
        </p:nvSpPr>
        <p:spPr>
          <a:xfrm>
            <a:off x="1626610" y="3507233"/>
            <a:ext cx="1227600" cy="12114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1abb85b52c_0_68"/>
          <p:cNvSpPr/>
          <p:nvPr/>
        </p:nvSpPr>
        <p:spPr>
          <a:xfrm>
            <a:off x="1626610" y="2313625"/>
            <a:ext cx="1227600" cy="9750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A7D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31abb85b52c_0_68"/>
          <p:cNvSpPr/>
          <p:nvPr/>
        </p:nvSpPr>
        <p:spPr>
          <a:xfrm rot="-5400000">
            <a:off x="299700" y="3603295"/>
            <a:ext cx="1173600" cy="10194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31abb85b52c_0_68"/>
          <p:cNvSpPr/>
          <p:nvPr/>
        </p:nvSpPr>
        <p:spPr>
          <a:xfrm rot="10800000">
            <a:off x="1626565" y="4937239"/>
            <a:ext cx="1227600" cy="9750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1abb85b52c_0_68"/>
          <p:cNvSpPr/>
          <p:nvPr/>
        </p:nvSpPr>
        <p:spPr>
          <a:xfrm rot="5400000">
            <a:off x="3007475" y="3603170"/>
            <a:ext cx="1173600" cy="10194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31abb85b52c_0_68"/>
          <p:cNvSpPr txBox="1"/>
          <p:nvPr/>
        </p:nvSpPr>
        <p:spPr>
          <a:xfrm>
            <a:off x="1775131" y="3507242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1abb85b52c_0_68"/>
          <p:cNvSpPr txBox="1"/>
          <p:nvPr/>
        </p:nvSpPr>
        <p:spPr>
          <a:xfrm>
            <a:off x="2976587" y="3576890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1abb85b52c_0_68"/>
          <p:cNvSpPr txBox="1"/>
          <p:nvPr/>
        </p:nvSpPr>
        <p:spPr>
          <a:xfrm>
            <a:off x="573702" y="3576890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1abb85b52c_0_68"/>
          <p:cNvSpPr txBox="1"/>
          <p:nvPr/>
        </p:nvSpPr>
        <p:spPr>
          <a:xfrm>
            <a:off x="1775145" y="4756654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31abb85b52c_0_68"/>
          <p:cNvSpPr txBox="1"/>
          <p:nvPr/>
        </p:nvSpPr>
        <p:spPr>
          <a:xfrm>
            <a:off x="1815657" y="2325461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1abb85b52c_0_68"/>
          <p:cNvSpPr txBox="1"/>
          <p:nvPr/>
        </p:nvSpPr>
        <p:spPr>
          <a:xfrm>
            <a:off x="4535225" y="1257175"/>
            <a:ext cx="7293600" cy="4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Platform: Arduino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Website: HTML, CSS, JavaScript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through Wifi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Main Functions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connectToWifi()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→ accelerateForward()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→ accelerateBackward()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→ turnLeft()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→ turnRight()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→ immediateStop()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failsafeCheck()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ee Images : wireless, connection, wifi, signal, icon, internet ..." id="200" name="Google Shape;200;g31abb85b52c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63" y="1083150"/>
            <a:ext cx="1353876" cy="1353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Arudino Logo.svg - Wikimedia Commons" id="201" name="Google Shape;201;g31abb85b52c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126" y="1194725"/>
            <a:ext cx="1481600" cy="11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2019-01-14T22:06:33Z</dcterms:created>
  <dc:creator>Nielsen, Joshua</dc:creator>
</cp:coreProperties>
</file>